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gif" ContentType="image/gi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9" r:id="rId1"/>
  </p:sldMasterIdLst>
  <p:notesMasterIdLst>
    <p:notesMasterId r:id="rId16"/>
  </p:notesMasterIdLst>
  <p:sldIdLst>
    <p:sldId id="258" r:id="rId2"/>
    <p:sldId id="259" r:id="rId3"/>
    <p:sldId id="256" r:id="rId4"/>
    <p:sldId id="257" r:id="rId5"/>
    <p:sldId id="262" r:id="rId6"/>
    <p:sldId id="264" r:id="rId7"/>
    <p:sldId id="265" r:id="rId8"/>
    <p:sldId id="271" r:id="rId9"/>
    <p:sldId id="269" r:id="rId10"/>
    <p:sldId id="270" r:id="rId11"/>
    <p:sldId id="272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480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0" charset="0"/>
                <a:ea typeface="ＭＳ Ｐゴシック" pitchFamily="-110" charset="-128"/>
                <a:cs typeface="ＭＳ Ｐゴシック" pitchFamily="-110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10" charset="0"/>
                <a:ea typeface="ＭＳ Ｐゴシック" pitchFamily="-110" charset="-128"/>
                <a:cs typeface="ＭＳ Ｐゴシック" pitchFamily="-110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0" charset="0"/>
                <a:ea typeface="ＭＳ Ｐゴシック" pitchFamily="-110" charset="-128"/>
                <a:cs typeface="ＭＳ Ｐゴシック" pitchFamily="-110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103C458E-2B5C-AE4C-8541-67E55EE6BD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4052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4DDEF5B-A114-364D-BB90-A8CF799617AA}" type="slidenum">
              <a:rPr lang="en-US" sz="1200"/>
              <a:pPr/>
              <a:t>1</a:t>
            </a:fld>
            <a:endParaRPr lang="en-US" sz="1200"/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D2DF9EFA-241C-4C4C-B736-0475E8F119FB}" type="slidenum">
              <a:rPr lang="en-US" sz="1200"/>
              <a:pPr/>
              <a:t>2</a:t>
            </a:fld>
            <a:endParaRPr lang="en-US" sz="1200"/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48BF5131-6141-EF43-8A3B-5FF1B9DF0AAF}" type="slidenum">
              <a:rPr lang="en-US" sz="1200"/>
              <a:pPr/>
              <a:t>3</a:t>
            </a:fld>
            <a:endParaRPr lang="en-US" sz="1200"/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A8C6CEF5-41B5-1944-A5B8-59871B01B9FB}" type="slidenum">
              <a:rPr lang="en-US" sz="1200"/>
              <a:pPr/>
              <a:t>4</a:t>
            </a:fld>
            <a:endParaRPr lang="en-US" sz="1200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15809F25-9320-0A4A-B9D6-288E6BBEA864}" type="slidenum">
              <a:rPr lang="en-US" sz="1200"/>
              <a:pPr/>
              <a:t>5</a:t>
            </a:fld>
            <a:endParaRPr lang="en-US" sz="1200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40F8BFB0-51B0-3E4D-9C25-57A42D2E3B14}" type="slidenum">
              <a:rPr lang="en-US" sz="1200"/>
              <a:pPr/>
              <a:t>6</a:t>
            </a:fld>
            <a:endParaRPr lang="en-US" sz="1200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646324DE-6830-8245-A164-EEA66CF82855}" type="slidenum">
              <a:rPr lang="en-US" sz="1200"/>
              <a:pPr/>
              <a:t>7</a:t>
            </a:fld>
            <a:endParaRPr lang="en-US" sz="1200"/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52F22C2B-003C-2946-8356-2A24A9015F3B}" type="slidenum">
              <a:rPr lang="en-US" sz="1200"/>
              <a:pPr/>
              <a:t>12</a:t>
            </a:fld>
            <a:endParaRPr lang="en-US" sz="1200"/>
          </a:p>
        </p:txBody>
      </p:sp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B2A85D3C-D398-6344-9F69-8225D54EB16B}" type="slidenum">
              <a:rPr lang="en-US" sz="1200"/>
              <a:pPr/>
              <a:t>13</a:t>
            </a:fld>
            <a:endParaRPr lang="en-US" sz="1200"/>
          </a:p>
        </p:txBody>
      </p:sp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  <a:effectLst>
            <a:outerShdw blurRad="63500" dist="35915" dir="16979978" algn="ctr" rotWithShape="0">
              <a:srgbClr val="000000">
                <a:alpha val="75000"/>
              </a:srgbClr>
            </a:out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effectLst>
            <a:outerShdw blurRad="63500" dist="25399" dir="16979931" algn="ctr" rotWithShape="0">
              <a:srgbClr val="000000">
                <a:alpha val="75000"/>
              </a:srgbClr>
            </a:outerShdw>
          </a:effectLst>
        </p:spPr>
        <p:txBody>
          <a:bodyPr/>
          <a:lstStyle>
            <a:lvl1pPr marL="0" indent="0" algn="ctr">
              <a:buFont typeface="Wingdings" pitchFamily="-110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F07B01-3A77-3342-8A2B-7C85D70BCF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961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CB3304-57E7-2245-8BBA-AE3AB0E4D6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5825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9E8E5D-7355-B146-9242-8A05F9DAB7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441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A1E9F0-E6B3-CD47-A25D-8CDFB512DE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877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D04850-AA7A-7C46-BE73-E0F4D9F0CB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090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17682D-E3BD-6342-89A1-9A1DCCCC00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212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5AF225-FB9A-0648-AD03-0E89D0A1AA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944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99C35E-FC11-524C-927C-5C6C2362BC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985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9138D0-C24B-C046-91C2-C612769C7C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933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55DA6A-84F9-654D-A58C-F1BA0FB63E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516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5DCCD2-3C9E-FF4B-BD81-ACFCB00880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1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5907" dir="16979964" algn="ctr" rotWithShape="0">
              <a:srgbClr val="000000">
                <a:alpha val="75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5400" dir="16979900" algn="ctr" rotWithShape="0">
              <a:srgbClr val="000000">
                <a:alpha val="75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itchFamily="-110" charset="0"/>
                <a:ea typeface="ＭＳ Ｐゴシック" pitchFamily="-110" charset="-128"/>
                <a:cs typeface="ＭＳ Ｐゴシック" pitchFamily="-110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itchFamily="-110" charset="0"/>
                <a:ea typeface="ＭＳ Ｐゴシック" pitchFamily="-110" charset="-128"/>
                <a:cs typeface="ＭＳ Ｐゴシック" pitchFamily="-110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D80A21D0-72C4-4642-A0D6-70E8FF8E46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0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0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0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0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0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0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0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0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charset="0"/>
        <a:buChar char="n"/>
        <a:defRPr sz="3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charset="0"/>
        <a:buChar char="n"/>
        <a:defRPr sz="2800">
          <a:solidFill>
            <a:schemeClr val="tx1"/>
          </a:solidFill>
          <a:latin typeface="+mn-lt"/>
          <a:ea typeface="ＭＳ Ｐゴシック" pitchFamily="-11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1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1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1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-110" charset="2"/>
        <a:buChar char="n"/>
        <a:defRPr sz="2000">
          <a:solidFill>
            <a:schemeClr val="tx1"/>
          </a:solidFill>
          <a:latin typeface="+mn-lt"/>
          <a:ea typeface="ＭＳ Ｐゴシック" pitchFamily="-110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-110" charset="2"/>
        <a:buChar char="n"/>
        <a:defRPr sz="2000">
          <a:solidFill>
            <a:schemeClr val="tx1"/>
          </a:solidFill>
          <a:latin typeface="+mn-lt"/>
          <a:ea typeface="ＭＳ Ｐゴシック" pitchFamily="-110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-110" charset="2"/>
        <a:buChar char="n"/>
        <a:defRPr sz="2000">
          <a:solidFill>
            <a:schemeClr val="tx1"/>
          </a:solidFill>
          <a:latin typeface="+mn-lt"/>
          <a:ea typeface="ＭＳ Ｐゴシック" pitchFamily="-110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-110" charset="2"/>
        <a:buChar char="n"/>
        <a:defRPr sz="2000">
          <a:solidFill>
            <a:schemeClr val="tx1"/>
          </a:solidFill>
          <a:latin typeface="+mn-lt"/>
          <a:ea typeface="ＭＳ Ｐゴシック" pitchFamily="-110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5" Type="http://schemas.openxmlformats.org/officeDocument/2006/relationships/image" Target="../media/image4.jpeg"/><Relationship Id="rId6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2"/>
          <p:cNvSpPr txBox="1">
            <a:spLocks noChangeArrowheads="1"/>
          </p:cNvSpPr>
          <p:nvPr/>
        </p:nvSpPr>
        <p:spPr bwMode="auto">
          <a:xfrm>
            <a:off x="21863" y="609600"/>
            <a:ext cx="9144000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44488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344488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344488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344488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344488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u="sng" dirty="0"/>
              <a:t>2-1</a:t>
            </a:r>
            <a:r>
              <a:rPr lang="en-US" sz="2000" u="sng" dirty="0">
                <a:sym typeface="Wingdings" charset="0"/>
              </a:rPr>
              <a:t></a:t>
            </a:r>
            <a:r>
              <a:rPr lang="en-US" sz="2000" u="sng" dirty="0"/>
              <a:t> Composition of Matter</a:t>
            </a:r>
          </a:p>
          <a:p>
            <a:r>
              <a:rPr lang="en-US" sz="2000" dirty="0" smtClean="0"/>
              <a:t>I.  </a:t>
            </a:r>
            <a:r>
              <a:rPr lang="en-US" sz="2000" dirty="0"/>
              <a:t>Atoms: The building blocks of elements</a:t>
            </a:r>
          </a:p>
          <a:p>
            <a:r>
              <a:rPr lang="en-US" sz="2000" dirty="0"/>
              <a:t>	A.  Atom</a:t>
            </a:r>
          </a:p>
          <a:p>
            <a:r>
              <a:rPr lang="en-US" sz="2000" dirty="0"/>
              <a:t>		1.  The smallest particle of an element that has the characteristics of that 			element</a:t>
            </a:r>
            <a:endParaRPr lang="en-US" dirty="0"/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0" y="4648200"/>
            <a:ext cx="914400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44488" algn="l"/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344488" algn="l"/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344488" algn="l"/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344488" algn="l"/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344488" algn="l"/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dirty="0"/>
              <a:t>	B.  The structure of an atom</a:t>
            </a:r>
          </a:p>
          <a:p>
            <a:r>
              <a:rPr lang="en-US" sz="2000" dirty="0"/>
              <a:t>		1.  Nucleus</a:t>
            </a:r>
          </a:p>
          <a:p>
            <a:r>
              <a:rPr lang="en-US" sz="2000" dirty="0"/>
              <a:t>			a.  The center of the atom</a:t>
            </a:r>
          </a:p>
          <a:p>
            <a:r>
              <a:rPr lang="en-US" sz="2000" dirty="0"/>
              <a:t>			b.  Composed of protons &amp; neutrons</a:t>
            </a:r>
          </a:p>
          <a:p>
            <a:r>
              <a:rPr lang="en-US" sz="2000" dirty="0"/>
              <a:t>				1.  Protons</a:t>
            </a:r>
            <a:r>
              <a:rPr lang="en-US" sz="2000" dirty="0">
                <a:sym typeface="Wingdings" charset="0"/>
              </a:rPr>
              <a:t></a:t>
            </a:r>
            <a:r>
              <a:rPr lang="en-US" sz="2000" dirty="0"/>
              <a:t> + charged particles</a:t>
            </a:r>
          </a:p>
          <a:p>
            <a:r>
              <a:rPr lang="en-US" sz="2000" dirty="0"/>
              <a:t>				2.  Neutrons</a:t>
            </a:r>
            <a:r>
              <a:rPr lang="en-US" sz="2000" dirty="0">
                <a:sym typeface="Wingdings" charset="0"/>
              </a:rPr>
              <a:t></a:t>
            </a:r>
            <a:r>
              <a:rPr lang="en-US" sz="2000" dirty="0"/>
              <a:t> neutral, no charge</a:t>
            </a:r>
            <a:endParaRPr lang="en-US" dirty="0"/>
          </a:p>
        </p:txBody>
      </p:sp>
      <p:pic>
        <p:nvPicPr>
          <p:cNvPr id="8197" name="Picture 5" descr="atom 3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057400"/>
            <a:ext cx="4191000" cy="261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 descr="atom 3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057400"/>
            <a:ext cx="4191000" cy="261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8" descr="atom 3c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057400"/>
            <a:ext cx="4191000" cy="261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2" name="Picture 10" descr="Ato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981200"/>
            <a:ext cx="2635250" cy="263525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u="sng" dirty="0"/>
              <a:t>CHAPTER 2</a:t>
            </a:r>
            <a:r>
              <a:rPr lang="en-US" u="sng" dirty="0" smtClean="0">
                <a:sym typeface="Wingdings" charset="0"/>
              </a:rPr>
              <a:t></a:t>
            </a:r>
            <a:r>
              <a:rPr lang="en-US" u="sng" dirty="0">
                <a:sym typeface="Wingdings" charset="0"/>
              </a:rPr>
              <a:t> </a:t>
            </a:r>
            <a:r>
              <a:rPr lang="en-US" u="sng" dirty="0" smtClean="0"/>
              <a:t>CHEMISTRY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42900" algn="l"/>
              </a:tabLst>
            </a:pPr>
            <a:r>
              <a:rPr lang="en-US" sz="2000" dirty="0" smtClean="0"/>
              <a:t>	B.  Energy transfer</a:t>
            </a:r>
          </a:p>
          <a:p>
            <a:pPr>
              <a:tabLst>
                <a:tab pos="687388" algn="l"/>
                <a:tab pos="1030288" algn="l"/>
              </a:tabLst>
            </a:pPr>
            <a:r>
              <a:rPr lang="en-US" sz="2000" dirty="0" smtClean="0"/>
              <a:t>	1.  In every chemical reaction energy is either released or absorbed</a:t>
            </a:r>
          </a:p>
          <a:p>
            <a:pPr>
              <a:tabLst>
                <a:tab pos="687388" algn="l"/>
                <a:tab pos="1030288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a.  Where is this energy released from or absorbed by?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990600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87388" algn="l"/>
                <a:tab pos="1030288" algn="l"/>
                <a:tab pos="1374775" algn="l"/>
              </a:tabLst>
            </a:pPr>
            <a:r>
              <a:rPr lang="en-US" sz="2000" dirty="0" smtClean="0"/>
              <a:t>	2.  Endergonic/Endothermic reactions</a:t>
            </a:r>
          </a:p>
          <a:p>
            <a:pPr>
              <a:tabLst>
                <a:tab pos="687388" algn="l"/>
                <a:tab pos="1030288" algn="l"/>
                <a:tab pos="1374775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a.  A reaction in which energy is absorbed in order to create the 				products</a:t>
            </a:r>
          </a:p>
          <a:p>
            <a:pPr>
              <a:tabLst>
                <a:tab pos="687388" algn="l"/>
                <a:tab pos="1030288" algn="l"/>
                <a:tab pos="1374775" algn="l"/>
                <a:tab pos="1717675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1.  If energy is absorbed (removed from the environment) during the 				reaction what will the temperature “feel” like?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259080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87388" algn="l"/>
                <a:tab pos="1030288" algn="l"/>
                <a:tab pos="1374775" algn="l"/>
                <a:tab pos="1717675" algn="l"/>
              </a:tabLst>
            </a:pPr>
            <a:r>
              <a:rPr lang="en-US" sz="2000" dirty="0" smtClean="0"/>
              <a:t>	3.  Exergonic/Exothermic reactions</a:t>
            </a:r>
          </a:p>
          <a:p>
            <a:pPr>
              <a:tabLst>
                <a:tab pos="687388" algn="l"/>
                <a:tab pos="1030288" algn="l"/>
                <a:tab pos="1374775" algn="l"/>
                <a:tab pos="1717675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a.  A reaction in which energy is released in order to create the products</a:t>
            </a:r>
          </a:p>
          <a:p>
            <a:pPr>
              <a:tabLst>
                <a:tab pos="687388" algn="l"/>
                <a:tab pos="1030288" algn="l"/>
                <a:tab pos="1374775" algn="l"/>
                <a:tab pos="1717675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1.  If energy is released (put into the environment) during  the 				reaction what will the temperature “feel” like?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388620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87388" algn="l"/>
                <a:tab pos="1030288" algn="l"/>
                <a:tab pos="1374775" algn="l"/>
              </a:tabLst>
            </a:pPr>
            <a:r>
              <a:rPr lang="en-US" sz="2000" dirty="0" smtClean="0"/>
              <a:t>	4.  Example</a:t>
            </a:r>
          </a:p>
          <a:p>
            <a:pPr>
              <a:tabLst>
                <a:tab pos="687388" algn="l"/>
                <a:tab pos="1030288" algn="l"/>
                <a:tab pos="1374775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a.  Using muscles to exercise</a:t>
            </a:r>
          </a:p>
          <a:p>
            <a:pPr>
              <a:tabLst>
                <a:tab pos="687388" algn="l"/>
                <a:tab pos="1030288" algn="l"/>
                <a:tab pos="1374775" algn="l"/>
                <a:tab pos="1717675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1.  When your muscles work they break down glucose (a sugar) to 				get energy</a:t>
            </a:r>
          </a:p>
        </p:txBody>
      </p:sp>
      <p:pic>
        <p:nvPicPr>
          <p:cNvPr id="6" name="Picture 5" descr="Cellular Respiration.gif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FFFFF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5410200"/>
            <a:ext cx="5448300" cy="1295400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14696404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/>
              <a:t>Warm-up Activity</a:t>
            </a:r>
            <a:endParaRPr lang="en-US" dirty="0" smtClean="0"/>
          </a:p>
          <a:p>
            <a:r>
              <a:rPr lang="en-US" dirty="0" smtClean="0"/>
              <a:t> </a:t>
            </a:r>
            <a:endParaRPr lang="en-US" dirty="0" smtClean="0"/>
          </a:p>
          <a:p>
            <a:r>
              <a:rPr lang="en-US" dirty="0" smtClean="0"/>
              <a:t>Explain </a:t>
            </a:r>
            <a:r>
              <a:rPr lang="en-US" dirty="0" smtClean="0"/>
              <a:t>the difference between an exergonic and endergonic reactions.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39909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13557" y="12185"/>
            <a:ext cx="9144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452438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452438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452438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452438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452438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dirty="0" smtClean="0"/>
              <a:t>I.  A </a:t>
            </a:r>
            <a:r>
              <a:rPr lang="en-US" sz="2000" dirty="0"/>
              <a:t>Solution</a:t>
            </a:r>
          </a:p>
          <a:p>
            <a:pPr>
              <a:tabLst>
                <a:tab pos="284163" algn="l"/>
                <a:tab pos="627063" algn="l"/>
                <a:tab pos="850900" algn="l"/>
              </a:tabLst>
            </a:pPr>
            <a:r>
              <a:rPr lang="en-US" sz="2000" dirty="0" smtClean="0"/>
              <a:t>	A.  A </a:t>
            </a:r>
            <a:r>
              <a:rPr lang="en-US" sz="2000" dirty="0"/>
              <a:t>mixture in which one or more substances (solutes) are distributed 		</a:t>
            </a:r>
            <a:r>
              <a:rPr lang="en-US" sz="2000" dirty="0" smtClean="0"/>
              <a:t>evenly </a:t>
            </a:r>
            <a:r>
              <a:rPr lang="en-US" sz="2000" dirty="0"/>
              <a:t>in another substance (solvent)</a:t>
            </a:r>
            <a:endParaRPr lang="en-US" dirty="0"/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0" y="990600"/>
            <a:ext cx="91440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tabLst>
                <a:tab pos="627063" algn="l"/>
                <a:tab pos="1030288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1.  </a:t>
            </a:r>
            <a:r>
              <a:rPr lang="en-US" sz="2000" dirty="0"/>
              <a:t>Solute</a:t>
            </a:r>
          </a:p>
          <a:p>
            <a:pPr>
              <a:tabLst>
                <a:tab pos="627063" algn="l"/>
                <a:tab pos="971550" algn="l"/>
              </a:tabLst>
            </a:pPr>
            <a:r>
              <a:rPr lang="en-US" sz="2000" dirty="0"/>
              <a:t>		</a:t>
            </a:r>
            <a:r>
              <a:rPr lang="en-US" sz="2000" dirty="0" smtClean="0"/>
              <a:t>a.  </a:t>
            </a:r>
            <a:r>
              <a:rPr lang="en-US" sz="2000" dirty="0"/>
              <a:t>The substance that is being dissolved</a:t>
            </a:r>
          </a:p>
          <a:p>
            <a:pPr>
              <a:tabLst>
                <a:tab pos="627063" algn="l"/>
                <a:tab pos="971550" algn="l"/>
              </a:tabLst>
            </a:pPr>
            <a:r>
              <a:rPr lang="en-US" sz="2000" dirty="0"/>
              <a:t>	</a:t>
            </a:r>
            <a:r>
              <a:rPr lang="en-US" sz="2000" dirty="0"/>
              <a:t>2</a:t>
            </a:r>
            <a:r>
              <a:rPr lang="en-US" sz="2000" dirty="0" smtClean="0"/>
              <a:t>.  </a:t>
            </a:r>
            <a:r>
              <a:rPr lang="en-US" sz="2000" dirty="0"/>
              <a:t>Solvent</a:t>
            </a:r>
          </a:p>
          <a:p>
            <a:pPr>
              <a:tabLst>
                <a:tab pos="627063" algn="l"/>
                <a:tab pos="971550" algn="l"/>
              </a:tabLst>
            </a:pPr>
            <a:r>
              <a:rPr lang="en-US" sz="2000" dirty="0"/>
              <a:t>		</a:t>
            </a:r>
            <a:r>
              <a:rPr lang="en-US" sz="2000" dirty="0" smtClean="0"/>
              <a:t>a.  </a:t>
            </a:r>
            <a:r>
              <a:rPr lang="en-US" sz="2000" dirty="0"/>
              <a:t>The substance that is doing the dissolving</a:t>
            </a:r>
            <a:endParaRPr lang="en-US" dirty="0"/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0" y="2286000"/>
            <a:ext cx="9144000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452438" algn="l"/>
                <a:tab pos="860425" algn="l"/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452438" algn="l"/>
                <a:tab pos="860425" algn="l"/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452438" algn="l"/>
                <a:tab pos="860425" algn="l"/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452438" algn="l"/>
                <a:tab pos="860425" algn="l"/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452438" algn="l"/>
                <a:tab pos="860425" algn="l"/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dirty="0" smtClean="0"/>
              <a:t>II.  </a:t>
            </a:r>
            <a:r>
              <a:rPr lang="en-US" sz="2000" dirty="0"/>
              <a:t>The importance of solutions</a:t>
            </a:r>
          </a:p>
          <a:p>
            <a:r>
              <a:rPr lang="en-US" sz="2000" dirty="0"/>
              <a:t>	A</a:t>
            </a:r>
            <a:r>
              <a:rPr lang="en-US" sz="2000" dirty="0" smtClean="0"/>
              <a:t>.  </a:t>
            </a:r>
            <a:r>
              <a:rPr lang="en-US" sz="2000" dirty="0"/>
              <a:t>Many essential </a:t>
            </a:r>
            <a:r>
              <a:rPr lang="en-US" sz="2000" dirty="0" smtClean="0"/>
              <a:t>substances </a:t>
            </a:r>
            <a:r>
              <a:rPr lang="en-US" sz="2000" dirty="0"/>
              <a:t>needed by living organisms are dissolved 		</a:t>
            </a:r>
            <a:r>
              <a:rPr lang="en-US" sz="2000" dirty="0" smtClean="0"/>
              <a:t>in </a:t>
            </a:r>
            <a:r>
              <a:rPr lang="en-US" sz="2000" dirty="0"/>
              <a:t>water</a:t>
            </a:r>
          </a:p>
          <a:p>
            <a:r>
              <a:rPr lang="en-US" sz="2000" dirty="0"/>
              <a:t>		1</a:t>
            </a:r>
            <a:r>
              <a:rPr lang="en-US" sz="2000" dirty="0" smtClean="0"/>
              <a:t>.  </a:t>
            </a:r>
            <a:r>
              <a:rPr lang="en-US" sz="2000" dirty="0"/>
              <a:t>Sugars, salts, ions</a:t>
            </a:r>
          </a:p>
          <a:p>
            <a:r>
              <a:rPr lang="en-US" sz="2000" dirty="0"/>
              <a:t>		2</a:t>
            </a:r>
            <a:r>
              <a:rPr lang="en-US" sz="2000" dirty="0" smtClean="0"/>
              <a:t>.  </a:t>
            </a:r>
            <a:r>
              <a:rPr lang="en-US" sz="2000" dirty="0"/>
              <a:t>Can be good or bad depending on [ ]</a:t>
            </a:r>
            <a:r>
              <a:rPr lang="en-US" dirty="0"/>
              <a:t> 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0" y="3886200"/>
            <a:ext cx="91440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860425" algn="l"/>
                <a:tab pos="1204913" algn="l"/>
                <a:tab pos="1603375" algn="l"/>
                <a:tab pos="37671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860425" algn="l"/>
                <a:tab pos="1204913" algn="l"/>
                <a:tab pos="1603375" algn="l"/>
                <a:tab pos="37671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860425" algn="l"/>
                <a:tab pos="1204913" algn="l"/>
                <a:tab pos="1603375" algn="l"/>
                <a:tab pos="37671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860425" algn="l"/>
                <a:tab pos="1204913" algn="l"/>
                <a:tab pos="1603375" algn="l"/>
                <a:tab pos="37671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860425" algn="l"/>
                <a:tab pos="1204913" algn="l"/>
                <a:tab pos="1603375" algn="l"/>
                <a:tab pos="37671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0425" algn="l"/>
                <a:tab pos="1204913" algn="l"/>
                <a:tab pos="1603375" algn="l"/>
                <a:tab pos="37671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0425" algn="l"/>
                <a:tab pos="1204913" algn="l"/>
                <a:tab pos="1603375" algn="l"/>
                <a:tab pos="37671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0425" algn="l"/>
                <a:tab pos="1204913" algn="l"/>
                <a:tab pos="1603375" algn="l"/>
                <a:tab pos="37671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0425" algn="l"/>
                <a:tab pos="1204913" algn="l"/>
                <a:tab pos="1603375" algn="l"/>
                <a:tab pos="37671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tabLst>
                <a:tab pos="403225" algn="l"/>
                <a:tab pos="747713" algn="l"/>
                <a:tab pos="1195388" algn="l"/>
                <a:tab pos="3767138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B.  </a:t>
            </a:r>
            <a:r>
              <a:rPr lang="en-US" sz="2000" dirty="0"/>
              <a:t>The more solute dissolved in a solvent the greater the [ ] (strength)</a:t>
            </a:r>
          </a:p>
          <a:p>
            <a:r>
              <a:rPr lang="en-US" sz="2000" dirty="0"/>
              <a:t>	1</a:t>
            </a:r>
            <a:r>
              <a:rPr lang="en-US" sz="2000" dirty="0" smtClean="0"/>
              <a:t>.  </a:t>
            </a:r>
            <a:r>
              <a:rPr lang="en-US" sz="2000" dirty="0"/>
              <a:t>Organisms can</a:t>
            </a:r>
            <a:r>
              <a:rPr lang="ja-JP" altLang="en-US" sz="2000" dirty="0"/>
              <a:t>’</a:t>
            </a:r>
            <a:r>
              <a:rPr lang="en-US" altLang="ja-JP" sz="2000" dirty="0"/>
              <a:t>t live unless the [ ] is within a specific range</a:t>
            </a:r>
          </a:p>
          <a:p>
            <a:pPr>
              <a:tabLst>
                <a:tab pos="860425" algn="l"/>
                <a:tab pos="1204913" algn="l"/>
                <a:tab pos="1603375" algn="l"/>
                <a:tab pos="3376613" algn="l"/>
              </a:tabLst>
            </a:pPr>
            <a:r>
              <a:rPr lang="en-US" sz="2000" dirty="0"/>
              <a:t>		a</a:t>
            </a:r>
            <a:r>
              <a:rPr lang="en-US" sz="2000" dirty="0" smtClean="0"/>
              <a:t>.  </a:t>
            </a:r>
            <a:r>
              <a:rPr lang="en-US" sz="2000" dirty="0"/>
              <a:t>For example--&gt; What results if the [ ] of sugar in your blood 				(mostly water) is not right?</a:t>
            </a:r>
            <a:endParaRPr lang="en-US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0" y="5181600"/>
            <a:ext cx="9144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2001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2001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2001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2001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2001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001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001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001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001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tabLst>
                <a:tab pos="1538288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1.  </a:t>
            </a:r>
            <a:r>
              <a:rPr lang="en-US" sz="2000" dirty="0"/>
              <a:t>Diabetes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TextBox 5"/>
          <p:cNvSpPr txBox="1">
            <a:spLocks noChangeArrowheads="1"/>
          </p:cNvSpPr>
          <p:nvPr/>
        </p:nvSpPr>
        <p:spPr bwMode="auto">
          <a:xfrm>
            <a:off x="0" y="11094"/>
            <a:ext cx="91440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dirty="0" smtClean="0"/>
              <a:t>III.  </a:t>
            </a:r>
            <a:r>
              <a:rPr lang="en-US" sz="2000" dirty="0"/>
              <a:t>Acids &amp; Basis</a:t>
            </a:r>
          </a:p>
          <a:p>
            <a:pPr>
              <a:tabLst>
                <a:tab pos="336550" algn="l"/>
              </a:tabLst>
            </a:pPr>
            <a:r>
              <a:rPr lang="en-US" sz="2000" dirty="0"/>
              <a:t>	A.  Acids</a:t>
            </a:r>
          </a:p>
          <a:p>
            <a:pPr>
              <a:tabLst>
                <a:tab pos="687388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1</a:t>
            </a:r>
            <a:r>
              <a:rPr lang="en-US" sz="2000" dirty="0"/>
              <a:t>.  A solution that contains a large number of Hydronium ions (H</a:t>
            </a:r>
            <a:r>
              <a:rPr lang="en-US" sz="2000" baseline="30000" dirty="0"/>
              <a:t>+</a:t>
            </a:r>
            <a:r>
              <a:rPr lang="en-US" sz="2000" dirty="0"/>
              <a:t>)</a:t>
            </a:r>
          </a:p>
          <a:p>
            <a:pPr>
              <a:tabLst>
                <a:tab pos="687388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2</a:t>
            </a:r>
            <a:r>
              <a:rPr lang="en-US" sz="2000" dirty="0"/>
              <a:t>.  Very corrosive</a:t>
            </a:r>
          </a:p>
          <a:p>
            <a:pPr>
              <a:tabLst>
                <a:tab pos="687388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3</a:t>
            </a:r>
            <a:r>
              <a:rPr lang="en-US" sz="2000" dirty="0"/>
              <a:t>.  Typically </a:t>
            </a:r>
            <a:r>
              <a:rPr lang="en-US" sz="2000" dirty="0" smtClean="0"/>
              <a:t>has </a:t>
            </a:r>
            <a:r>
              <a:rPr lang="en-US" sz="2000" dirty="0"/>
              <a:t>a sour taste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64" y="1600200"/>
            <a:ext cx="9144000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365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3365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3365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3365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3365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365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365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365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365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dirty="0"/>
              <a:t>	B.  Basis</a:t>
            </a:r>
          </a:p>
          <a:p>
            <a:pPr>
              <a:tabLst>
                <a:tab pos="687388" algn="l"/>
                <a:tab pos="1023938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1</a:t>
            </a:r>
            <a:r>
              <a:rPr lang="en-US" sz="2000" dirty="0"/>
              <a:t>.  A solution that contains a small amount of H</a:t>
            </a:r>
            <a:r>
              <a:rPr lang="en-US" sz="2000" baseline="30000" dirty="0" smtClean="0"/>
              <a:t>+</a:t>
            </a:r>
            <a:r>
              <a:rPr lang="en-US" sz="2000" dirty="0" smtClean="0"/>
              <a:t> (high amount of 			hydroxide ions (OH</a:t>
            </a:r>
            <a:r>
              <a:rPr lang="en-US" sz="2000" baseline="30000" dirty="0" smtClean="0"/>
              <a:t>-</a:t>
            </a:r>
            <a:r>
              <a:rPr lang="en-US" sz="2000" dirty="0" smtClean="0"/>
              <a:t>))</a:t>
            </a:r>
            <a:endParaRPr lang="en-US" sz="2000" dirty="0"/>
          </a:p>
          <a:p>
            <a:pPr>
              <a:tabLst>
                <a:tab pos="687388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2</a:t>
            </a:r>
            <a:r>
              <a:rPr lang="en-US" sz="2000" dirty="0"/>
              <a:t>.  Can by corrosive</a:t>
            </a:r>
          </a:p>
          <a:p>
            <a:pPr>
              <a:tabLst>
                <a:tab pos="687388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3</a:t>
            </a:r>
            <a:r>
              <a:rPr lang="en-US" sz="2000" dirty="0"/>
              <a:t>.  Typically have a bitter taste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0" y="3200400"/>
            <a:ext cx="91440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365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3365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3365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3365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3365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365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365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365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365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dirty="0"/>
              <a:t>	C.  pH scale</a:t>
            </a:r>
          </a:p>
          <a:p>
            <a:pPr>
              <a:tabLst>
                <a:tab pos="687388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1</a:t>
            </a:r>
            <a:r>
              <a:rPr lang="en-US" sz="2000" dirty="0"/>
              <a:t>.  A scale used to measure the amount of H</a:t>
            </a:r>
            <a:r>
              <a:rPr lang="en-US" sz="2000" baseline="30000" dirty="0"/>
              <a:t>+</a:t>
            </a:r>
            <a:r>
              <a:rPr lang="en-US" sz="2000" dirty="0"/>
              <a:t> in a particular solution</a:t>
            </a:r>
          </a:p>
          <a:p>
            <a:pPr>
              <a:tabLst>
                <a:tab pos="687388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2</a:t>
            </a:r>
            <a:r>
              <a:rPr lang="en-US" sz="2000" dirty="0"/>
              <a:t>.  Ranges from 0-14</a:t>
            </a:r>
          </a:p>
          <a:p>
            <a:pPr>
              <a:tabLst>
                <a:tab pos="1023938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a</a:t>
            </a:r>
            <a:r>
              <a:rPr lang="en-US" sz="2000" dirty="0"/>
              <a:t>.  0-6 = acidic solution</a:t>
            </a:r>
          </a:p>
          <a:p>
            <a:pPr>
              <a:tabLst>
                <a:tab pos="1023938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b</a:t>
            </a:r>
            <a:r>
              <a:rPr lang="en-US" sz="2000" dirty="0"/>
              <a:t>.  7 = neutral solution</a:t>
            </a:r>
          </a:p>
          <a:p>
            <a:pPr>
              <a:tabLst>
                <a:tab pos="1023938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c</a:t>
            </a:r>
            <a:r>
              <a:rPr lang="en-US" sz="2000" dirty="0"/>
              <a:t>.  8-14 = basic solution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Box 1"/>
          <p:cNvSpPr txBox="1">
            <a:spLocks noChangeArrowheads="1"/>
          </p:cNvSpPr>
          <p:nvPr/>
        </p:nvSpPr>
        <p:spPr bwMode="auto">
          <a:xfrm>
            <a:off x="0" y="4495800"/>
            <a:ext cx="91440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dirty="0"/>
              <a:t>Why is all of this (chemistry) important?</a:t>
            </a:r>
          </a:p>
          <a:p>
            <a:pPr>
              <a:tabLst>
                <a:tab pos="287338" algn="l"/>
              </a:tabLst>
            </a:pPr>
            <a:r>
              <a:rPr lang="en-US" sz="2000" dirty="0"/>
              <a:t>I.  The body needs to maintain a proper, balanced internal environment in order 	to function.</a:t>
            </a:r>
          </a:p>
          <a:p>
            <a:pPr>
              <a:tabLst>
                <a:tab pos="287338" algn="l"/>
              </a:tabLst>
            </a:pPr>
            <a:r>
              <a:rPr lang="en-US" sz="2000" dirty="0"/>
              <a:t>	A.  </a:t>
            </a:r>
            <a:r>
              <a:rPr lang="en-US" sz="2000" dirty="0" smtClean="0"/>
              <a:t>What is this called?</a:t>
            </a:r>
            <a:endParaRPr lang="en-US" sz="2000" dirty="0"/>
          </a:p>
          <a:p>
            <a:pPr>
              <a:tabLst>
                <a:tab pos="628650" algn="l"/>
              </a:tabLst>
            </a:pPr>
            <a:r>
              <a:rPr lang="en-US" sz="2000" dirty="0"/>
              <a:t>	1.  </a:t>
            </a:r>
            <a:r>
              <a:rPr lang="en-US" sz="2000" dirty="0" smtClean="0"/>
              <a:t>Chemistry </a:t>
            </a:r>
            <a:r>
              <a:rPr lang="en-US" sz="2000" dirty="0"/>
              <a:t>helps the cells of the body to maintain homeostasis</a:t>
            </a:r>
          </a:p>
          <a:p>
            <a:pPr>
              <a:tabLst>
                <a:tab pos="968375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a</a:t>
            </a:r>
            <a:r>
              <a:rPr lang="en-US" sz="2000" dirty="0"/>
              <a:t>.  Bonding, solutions, pH, </a:t>
            </a:r>
            <a:r>
              <a:rPr lang="en-US" sz="2000" dirty="0" err="1"/>
              <a:t>etc</a:t>
            </a:r>
            <a:endParaRPr lang="en-US" sz="2000" dirty="0"/>
          </a:p>
        </p:txBody>
      </p:sp>
      <p:pic>
        <p:nvPicPr>
          <p:cNvPr id="2" name="Picture 1" descr="pH scal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0"/>
            <a:ext cx="4625723" cy="43434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atom 3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0"/>
            <a:ext cx="4724400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0" y="3124200"/>
            <a:ext cx="91440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2.  Electron cloud</a:t>
            </a:r>
          </a:p>
          <a:p>
            <a:r>
              <a:rPr lang="en-US" sz="2000"/>
              <a:t>		a.  The space around the atom</a:t>
            </a:r>
            <a:r>
              <a:rPr lang="ja-JP" altLang="en-US" sz="2000"/>
              <a:t>’</a:t>
            </a:r>
            <a:r>
              <a:rPr lang="en-US" altLang="ja-JP" sz="2000"/>
              <a:t>s nucleus that is occupied by fast 			moving electrons</a:t>
            </a:r>
          </a:p>
          <a:p>
            <a:r>
              <a:rPr lang="en-US" sz="2000"/>
              <a:t>			1.  Electrons</a:t>
            </a:r>
            <a:r>
              <a:rPr lang="en-US" sz="2000">
                <a:sym typeface="Wingdings" charset="0"/>
              </a:rPr>
              <a:t></a:t>
            </a:r>
            <a:r>
              <a:rPr lang="en-US" sz="2000"/>
              <a:t> - charged particles</a:t>
            </a:r>
          </a:p>
          <a:p>
            <a:r>
              <a:rPr lang="en-US" sz="2000"/>
              <a:t>		b.  Because electrons move so fast around the nucleus they appear 			as a cloud</a:t>
            </a:r>
            <a:endParaRPr lang="en-US"/>
          </a:p>
        </p:txBody>
      </p:sp>
      <p:pic>
        <p:nvPicPr>
          <p:cNvPr id="9220" name="Picture 4" descr="atom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0"/>
            <a:ext cx="4724400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18335" y="26030"/>
            <a:ext cx="9144000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290513" algn="l"/>
                <a:tab pos="688975" algn="l"/>
                <a:tab pos="1033463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290513" algn="l"/>
                <a:tab pos="688975" algn="l"/>
                <a:tab pos="1033463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290513" algn="l"/>
                <a:tab pos="688975" algn="l"/>
                <a:tab pos="1033463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290513" algn="l"/>
                <a:tab pos="688975" algn="l"/>
                <a:tab pos="1033463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290513" algn="l"/>
                <a:tab pos="688975" algn="l"/>
                <a:tab pos="1033463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  <a:tab pos="688975" algn="l"/>
                <a:tab pos="1033463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  <a:tab pos="688975" algn="l"/>
                <a:tab pos="1033463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  <a:tab pos="688975" algn="l"/>
                <a:tab pos="1033463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  <a:tab pos="688975" algn="l"/>
                <a:tab pos="1033463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dirty="0"/>
              <a:t>I.  Elements</a:t>
            </a:r>
          </a:p>
          <a:p>
            <a:r>
              <a:rPr lang="en-US" sz="2000" dirty="0"/>
              <a:t>	A.  Intro</a:t>
            </a:r>
          </a:p>
          <a:p>
            <a:r>
              <a:rPr lang="en-US" sz="2000" dirty="0"/>
              <a:t>		1.  What is it?</a:t>
            </a:r>
          </a:p>
          <a:p>
            <a:r>
              <a:rPr lang="en-US" sz="2000" dirty="0"/>
              <a:t>			a.  A substance that can</a:t>
            </a:r>
            <a:r>
              <a:rPr lang="ja-JP" altLang="en-US" sz="2000" dirty="0"/>
              <a:t>’</a:t>
            </a:r>
            <a:r>
              <a:rPr lang="en-US" altLang="ja-JP" sz="2000" dirty="0"/>
              <a:t>t be broken down into simpler chemical 				substances</a:t>
            </a:r>
          </a:p>
          <a:p>
            <a:r>
              <a:rPr lang="en-US" sz="2000" dirty="0"/>
              <a:t>		2.  Example</a:t>
            </a:r>
            <a:r>
              <a:rPr lang="en-US" sz="2000" dirty="0">
                <a:sym typeface="Wingdings" charset="0"/>
              </a:rPr>
              <a:t></a:t>
            </a:r>
            <a:r>
              <a:rPr lang="en-US" sz="2000" dirty="0"/>
              <a:t> Gold</a:t>
            </a:r>
          </a:p>
          <a:p>
            <a:r>
              <a:rPr lang="en-US" sz="2000" dirty="0"/>
              <a:t>			a.  No matter what you do it will always be gold</a:t>
            </a:r>
          </a:p>
          <a:p>
            <a:r>
              <a:rPr lang="en-US" sz="2000" dirty="0"/>
              <a:t>				1.  Burn it, crush it into powder, treat it with chemicals, etc.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0" y="25146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82575" algn="l"/>
                <a:tab pos="679450" algn="l"/>
              </a:tabLst>
            </a:pPr>
            <a:r>
              <a:rPr lang="en-US" sz="2000" dirty="0" smtClean="0"/>
              <a:t>	B.  Elements are composed of atoms</a:t>
            </a:r>
          </a:p>
          <a:p>
            <a:pPr>
              <a:tabLst>
                <a:tab pos="282575" algn="l"/>
                <a:tab pos="67945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C.  All elements are neutral</a:t>
            </a:r>
          </a:p>
          <a:p>
            <a:pPr>
              <a:tabLst>
                <a:tab pos="282575" algn="l"/>
                <a:tab pos="67945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Have the same number of protons, electrons, &amp; neutrons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290513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290513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290513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290513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290513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B.  Natural elements in living things</a:t>
            </a:r>
          </a:p>
          <a:p>
            <a:r>
              <a:rPr lang="en-US" sz="2000"/>
              <a:t>		1.  Out of 90 naturally occurring elements, only 25 are essential to living 			organisms</a:t>
            </a:r>
            <a:endParaRPr lang="en-US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0" y="914400"/>
            <a:ext cx="9144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290513" algn="l"/>
                <a:tab pos="6889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290513" algn="l"/>
                <a:tab pos="6889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290513" algn="l"/>
                <a:tab pos="6889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290513" algn="l"/>
                <a:tab pos="6889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290513" algn="l"/>
                <a:tab pos="6889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  <a:tab pos="6889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  <a:tab pos="6889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  <a:tab pos="6889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  <a:tab pos="6889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C.  Each element is identified with a 1 or 2 letter symbol</a:t>
            </a:r>
          </a:p>
          <a:p>
            <a:r>
              <a:rPr lang="en-US" sz="2000"/>
              <a:t>		1.  Carbon-C, Oxygen-O, Calcium-Ca</a:t>
            </a:r>
            <a:endParaRPr lang="en-US"/>
          </a:p>
        </p:txBody>
      </p:sp>
      <p:pic>
        <p:nvPicPr>
          <p:cNvPr id="1030" name="Picture 6" descr="periodic tabl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981200"/>
            <a:ext cx="7904163" cy="465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98463" algn="l"/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398463" algn="l"/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398463" algn="l"/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398463" algn="l"/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398463" algn="l"/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dirty="0"/>
              <a:t>III.  Compounds &amp; Bonding</a:t>
            </a:r>
          </a:p>
          <a:p>
            <a:r>
              <a:rPr lang="en-US" sz="2000" dirty="0"/>
              <a:t>	A.  Intro</a:t>
            </a:r>
          </a:p>
          <a:p>
            <a:r>
              <a:rPr lang="en-US" sz="2000" dirty="0"/>
              <a:t>		1.  What is a </a:t>
            </a:r>
            <a:r>
              <a:rPr lang="en-US" sz="2000" dirty="0" smtClean="0"/>
              <a:t>compound/Molecule?</a:t>
            </a:r>
            <a:endParaRPr lang="en-US" sz="2000" dirty="0"/>
          </a:p>
          <a:p>
            <a:r>
              <a:rPr lang="en-US" sz="2000" dirty="0"/>
              <a:t>			a.  A substance that is composed of 2 or more </a:t>
            </a:r>
            <a:r>
              <a:rPr lang="en-US" sz="2000" dirty="0" smtClean="0"/>
              <a:t>elements </a:t>
            </a:r>
            <a:r>
              <a:rPr lang="en-US" sz="2000" dirty="0"/>
              <a:t>that 				</a:t>
            </a:r>
            <a:r>
              <a:rPr lang="en-US" sz="2000" dirty="0" smtClean="0"/>
              <a:t>	are </a:t>
            </a:r>
            <a:r>
              <a:rPr lang="en-US" sz="2000" dirty="0"/>
              <a:t>chemically combined</a:t>
            </a:r>
          </a:p>
          <a:p>
            <a:r>
              <a:rPr lang="en-US" sz="2000" dirty="0"/>
              <a:t>			b.  Water</a:t>
            </a:r>
            <a:r>
              <a:rPr lang="en-US" sz="2000" dirty="0">
                <a:sym typeface="Wingdings" charset="0"/>
              </a:rPr>
              <a:t></a:t>
            </a:r>
            <a:r>
              <a:rPr lang="en-US" sz="2000" dirty="0"/>
              <a:t> H</a:t>
            </a:r>
            <a:r>
              <a:rPr lang="en-US" sz="2000" baseline="-25000" dirty="0"/>
              <a:t>2</a:t>
            </a:r>
            <a:r>
              <a:rPr lang="en-US" sz="2000" dirty="0"/>
              <a:t>O</a:t>
            </a:r>
          </a:p>
          <a:p>
            <a:r>
              <a:rPr lang="en-US" sz="2000" dirty="0"/>
              <a:t>				1.  2 hydrogen atoms combined with 1 oxygen atom</a:t>
            </a:r>
            <a:endParaRPr lang="en-US" dirty="0"/>
          </a:p>
        </p:txBody>
      </p:sp>
      <p:pic>
        <p:nvPicPr>
          <p:cNvPr id="16387" name="Picture 3" descr="watermolecul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9950" y="2266950"/>
            <a:ext cx="2533650" cy="25336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0" y="4953000"/>
            <a:ext cx="8991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742950" algn="l"/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742950" algn="l"/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742950" algn="l"/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742950" algn="l"/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742950" algn="l"/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2.  Why do atoms bond/combine?</a:t>
            </a:r>
            <a:endParaRPr lang="en-US"/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0" y="5257800"/>
            <a:ext cx="9144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a.  To become more stable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98463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398463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398463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398463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398463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B.  How covalent bonds form</a:t>
            </a:r>
          </a:p>
          <a:p>
            <a:r>
              <a:rPr lang="en-US" sz="2000"/>
              <a:t>		1.  What is a covalent bond?</a:t>
            </a:r>
          </a:p>
          <a:p>
            <a:r>
              <a:rPr lang="en-US" sz="2000"/>
              <a:t>			a.  The force that holds 2 atoms together when the share electrons</a:t>
            </a:r>
            <a:endParaRPr lang="en-US"/>
          </a:p>
        </p:txBody>
      </p:sp>
      <p:pic>
        <p:nvPicPr>
          <p:cNvPr id="21508" name="Picture 4" descr="covale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990600"/>
            <a:ext cx="5868988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-23906" y="4876800"/>
            <a:ext cx="9144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dirty="0"/>
              <a:t>	2.  Most compounds in organisms have covalent </a:t>
            </a:r>
            <a:r>
              <a:rPr lang="en-US" sz="2000" dirty="0" smtClean="0"/>
              <a:t>bonds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98463" algn="l"/>
                <a:tab pos="796925" algn="l"/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398463" algn="l"/>
                <a:tab pos="796925" algn="l"/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398463" algn="l"/>
                <a:tab pos="796925" algn="l"/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398463" algn="l"/>
                <a:tab pos="796925" algn="l"/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398463" algn="l"/>
                <a:tab pos="796925" algn="l"/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  <a:tab pos="796925" algn="l"/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  <a:tab pos="796925" algn="l"/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  <a:tab pos="796925" algn="l"/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  <a:tab pos="796925" algn="l"/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C.  How ionic bonds form</a:t>
            </a:r>
          </a:p>
          <a:p>
            <a:r>
              <a:rPr lang="en-US" sz="2000"/>
              <a:t>		1.  What is an ion?</a:t>
            </a:r>
          </a:p>
          <a:p>
            <a:r>
              <a:rPr lang="en-US" sz="2000"/>
              <a:t>			a.  An atom that has lost or gained an electron</a:t>
            </a:r>
          </a:p>
          <a:p>
            <a:r>
              <a:rPr lang="en-US" sz="2000"/>
              <a:t>				1.  It now will have a charge</a:t>
            </a:r>
          </a:p>
          <a:p>
            <a:r>
              <a:rPr lang="en-US" sz="2000"/>
              <a:t>			b.  A charged particle</a:t>
            </a:r>
            <a:endParaRPr lang="en-US"/>
          </a:p>
        </p:txBody>
      </p:sp>
      <p:pic>
        <p:nvPicPr>
          <p:cNvPr id="23555" name="Picture 3" descr="Ionic Bo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733800"/>
            <a:ext cx="35052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0" y="1600200"/>
            <a:ext cx="9144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dirty="0"/>
              <a:t>	2.  Ionic bonding</a:t>
            </a:r>
          </a:p>
          <a:p>
            <a:r>
              <a:rPr lang="en-US" sz="2000" dirty="0"/>
              <a:t>		a.  The attractive force between 2 ions of opposite charge</a:t>
            </a:r>
            <a:endParaRPr lang="en-US" dirty="0"/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0" y="2286000"/>
            <a:ext cx="9144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tabLst>
                <a:tab pos="1141413" algn="l"/>
                <a:tab pos="1487488" algn="l"/>
              </a:tabLst>
            </a:pPr>
            <a:r>
              <a:rPr lang="en-US" sz="2000" dirty="0"/>
              <a:t>	b.  Example</a:t>
            </a:r>
            <a:r>
              <a:rPr lang="en-US" sz="2000" dirty="0">
                <a:sym typeface="Wingdings" charset="0"/>
              </a:rPr>
              <a:t></a:t>
            </a:r>
            <a:r>
              <a:rPr lang="en-US" sz="2000" dirty="0"/>
              <a:t> Sodium Chloride (</a:t>
            </a:r>
            <a:r>
              <a:rPr lang="en-US" sz="2000" dirty="0" err="1"/>
              <a:t>NaCl</a:t>
            </a:r>
            <a:r>
              <a:rPr lang="en-US" sz="2000" dirty="0" smtClean="0"/>
              <a:t>)</a:t>
            </a:r>
          </a:p>
          <a:p>
            <a:pPr>
              <a:tabLst>
                <a:tab pos="1141413" algn="l"/>
                <a:tab pos="1487488" algn="l"/>
                <a:tab pos="183515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Na loses an electron</a:t>
            </a:r>
          </a:p>
          <a:p>
            <a:pPr>
              <a:tabLst>
                <a:tab pos="1141413" algn="l"/>
                <a:tab pos="1487488" algn="l"/>
                <a:tab pos="183515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a.  What charge does Na now have?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32766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487488" algn="l"/>
              </a:tabLst>
            </a:pPr>
            <a:r>
              <a:rPr lang="en-US" sz="2000" dirty="0" smtClean="0"/>
              <a:t>	2.  </a:t>
            </a:r>
            <a:r>
              <a:rPr lang="en-US" sz="2000" dirty="0" err="1" smtClean="0"/>
              <a:t>Cl</a:t>
            </a:r>
            <a:r>
              <a:rPr lang="en-US" sz="2000" dirty="0" smtClean="0"/>
              <a:t> gains an electron</a:t>
            </a:r>
          </a:p>
          <a:p>
            <a:pPr>
              <a:tabLst>
                <a:tab pos="1835150" algn="l"/>
                <a:tab pos="2168525" algn="l"/>
              </a:tabLst>
            </a:pPr>
            <a:r>
              <a:rPr lang="en-US" sz="2000" dirty="0" smtClean="0"/>
              <a:t>	a.  What charge does </a:t>
            </a:r>
            <a:r>
              <a:rPr lang="en-US" sz="2000" dirty="0" err="1" smtClean="0"/>
              <a:t>Cl</a:t>
            </a:r>
            <a:r>
              <a:rPr lang="en-US" sz="2000" dirty="0" smtClean="0"/>
              <a:t> now </a:t>
            </a:r>
          </a:p>
          <a:p>
            <a:pPr>
              <a:tabLst>
                <a:tab pos="1835150" algn="l"/>
                <a:tab pos="2168525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have?</a:t>
            </a:r>
            <a:endParaRPr lang="en-US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4191000"/>
            <a:ext cx="5638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487488" algn="l"/>
                <a:tab pos="1835150" algn="l"/>
              </a:tabLst>
            </a:pPr>
            <a:r>
              <a:rPr lang="en-US" sz="2000" dirty="0" smtClean="0"/>
              <a:t>	3.  Opposites now attract forming 		an ionic bond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3557" grpId="0"/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/>
              <a:t>Warm-up Activity</a:t>
            </a:r>
          </a:p>
          <a:p>
            <a:pPr>
              <a:tabLst>
                <a:tab pos="911225" algn="l"/>
              </a:tabLst>
            </a:pPr>
            <a:r>
              <a:rPr lang="en-US" sz="2200" dirty="0" smtClean="0"/>
              <a:t>1.  Explain homeostasis</a:t>
            </a:r>
          </a:p>
          <a:p>
            <a:pPr>
              <a:tabLst>
                <a:tab pos="911225" algn="l"/>
              </a:tabLst>
            </a:pPr>
            <a:endParaRPr lang="en-US" sz="2200" dirty="0"/>
          </a:p>
          <a:p>
            <a:pPr>
              <a:tabLst>
                <a:tab pos="911225" algn="l"/>
              </a:tabLst>
            </a:pPr>
            <a:r>
              <a:rPr lang="en-US" sz="2200" dirty="0"/>
              <a:t>2</a:t>
            </a:r>
            <a:r>
              <a:rPr lang="en-US" sz="2200" dirty="0" smtClean="0"/>
              <a:t>.  Describe </a:t>
            </a:r>
            <a:r>
              <a:rPr lang="en-US" sz="2200" dirty="0" smtClean="0"/>
              <a:t>the difference between a covalent bond and an ionic </a:t>
            </a:r>
            <a:r>
              <a:rPr lang="en-US" sz="2200" dirty="0" smtClean="0"/>
              <a:t>bond.</a:t>
            </a:r>
          </a:p>
          <a:p>
            <a:pPr>
              <a:tabLst>
                <a:tab pos="406400" algn="l"/>
              </a:tabLst>
            </a:pPr>
            <a:endParaRPr lang="en-US" sz="2200" dirty="0" smtClean="0"/>
          </a:p>
          <a:p>
            <a:pPr>
              <a:tabLst>
                <a:tab pos="406400" algn="l"/>
              </a:tabLst>
            </a:pPr>
            <a:r>
              <a:rPr lang="en-US" sz="2200" dirty="0"/>
              <a:t>3</a:t>
            </a:r>
            <a:r>
              <a:rPr lang="en-US" sz="2200" dirty="0" smtClean="0"/>
              <a:t>.  Using the terms listed, list in order from smallest to largest the 	organization of matter:  Element. Atom, Molecule/Compound</a:t>
            </a:r>
            <a:endParaRPr lang="en-US" sz="2200" dirty="0" smtClean="0"/>
          </a:p>
        </p:txBody>
      </p:sp>
    </p:spTree>
    <p:extLst>
      <p:ext uri="{BB962C8B-B14F-4D97-AF65-F5344CB8AC3E}">
        <p14:creationId xmlns:p14="http://schemas.microsoft.com/office/powerpoint/2010/main" val="40477465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8742" y="1295400"/>
            <a:ext cx="9144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II.  Energy and chemical reactions</a:t>
            </a:r>
          </a:p>
          <a:p>
            <a:pPr>
              <a:tabLst>
                <a:tab pos="342900" algn="l"/>
                <a:tab pos="687388" algn="l"/>
              </a:tabLst>
            </a:pPr>
            <a:r>
              <a:rPr lang="en-US" sz="2000" dirty="0" smtClean="0"/>
              <a:t>	A.  Chemical Reactions</a:t>
            </a:r>
          </a:p>
          <a:p>
            <a:pPr>
              <a:tabLst>
                <a:tab pos="342900" algn="l"/>
                <a:tab pos="687388" algn="l"/>
                <a:tab pos="1030288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Living things go through thousands of chemical reactions in order to 			maintain homeostasis</a:t>
            </a:r>
          </a:p>
          <a:p>
            <a:pPr>
              <a:tabLst>
                <a:tab pos="342900" algn="l"/>
                <a:tab pos="687388" algn="l"/>
                <a:tab pos="1030288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2.  Chemical equations</a:t>
            </a:r>
          </a:p>
          <a:p>
            <a:pPr>
              <a:tabLst>
                <a:tab pos="342900" algn="l"/>
                <a:tab pos="687388" algn="l"/>
                <a:tab pos="1030288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a.  Reactants on the left &amp; Products on the right</a:t>
            </a:r>
          </a:p>
          <a:p>
            <a:pPr>
              <a:tabLst>
                <a:tab pos="342900" algn="l"/>
                <a:tab pos="687388" algn="l"/>
                <a:tab pos="1030288" algn="l"/>
                <a:tab pos="1374775" algn="l"/>
                <a:tab pos="1717675" algn="l"/>
              </a:tabLst>
            </a:pPr>
            <a:r>
              <a:rPr lang="en-US" sz="2000" dirty="0" smtClean="0"/>
              <a:t>				1.  Reactants</a:t>
            </a:r>
          </a:p>
          <a:p>
            <a:pPr>
              <a:tabLst>
                <a:tab pos="342900" algn="l"/>
                <a:tab pos="687388" algn="l"/>
                <a:tab pos="1030288" algn="l"/>
                <a:tab pos="1374775" algn="l"/>
                <a:tab pos="1717675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		a.  </a:t>
            </a:r>
            <a:r>
              <a:rPr lang="en-US" sz="2000" dirty="0" smtClean="0"/>
              <a:t>Molecule</a:t>
            </a:r>
            <a:r>
              <a:rPr lang="en-US" sz="2000" dirty="0" smtClean="0"/>
              <a:t> </a:t>
            </a:r>
            <a:r>
              <a:rPr lang="en-US" sz="2000" dirty="0" smtClean="0"/>
              <a:t>that is involved in a chemical reaction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37338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374775" algn="l"/>
                <a:tab pos="1717675" algn="l"/>
              </a:tabLst>
            </a:pPr>
            <a:r>
              <a:rPr lang="en-US" sz="2000" dirty="0" smtClean="0"/>
              <a:t>	2.  Products</a:t>
            </a:r>
          </a:p>
          <a:p>
            <a:pPr>
              <a:tabLst>
                <a:tab pos="1374775" algn="l"/>
                <a:tab pos="1717675" algn="l"/>
              </a:tabLst>
            </a:pPr>
            <a:r>
              <a:rPr lang="en-US" sz="2000" dirty="0" smtClean="0"/>
              <a:t>		a.  A </a:t>
            </a:r>
            <a:r>
              <a:rPr lang="en-US" sz="2000" dirty="0" smtClean="0"/>
              <a:t>molecule</a:t>
            </a:r>
            <a:r>
              <a:rPr lang="en-US" sz="2000" dirty="0" smtClean="0"/>
              <a:t> </a:t>
            </a:r>
            <a:r>
              <a:rPr lang="en-US" sz="2000" dirty="0" smtClean="0"/>
              <a:t>formed by a chemical reaction</a:t>
            </a:r>
            <a:endParaRPr lang="en-US" sz="2000" dirty="0"/>
          </a:p>
        </p:txBody>
      </p:sp>
      <p:pic>
        <p:nvPicPr>
          <p:cNvPr id="5" name="Picture 4" descr="photosynthesis-equation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4724400"/>
            <a:ext cx="5626100" cy="1676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25097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I.  Matter</a:t>
            </a:r>
          </a:p>
          <a:p>
            <a:pPr>
              <a:tabLst>
                <a:tab pos="342900" algn="l"/>
              </a:tabLst>
            </a:pPr>
            <a:r>
              <a:rPr lang="en-US" sz="2000" dirty="0" smtClean="0"/>
              <a:t>	A.  Anything that occupies space</a:t>
            </a:r>
          </a:p>
          <a:p>
            <a:pPr>
              <a:tabLst>
                <a:tab pos="3429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B.  When elements bond together matter is created</a:t>
            </a:r>
          </a:p>
          <a:p>
            <a:pPr>
              <a:tabLst>
                <a:tab pos="342900" algn="l"/>
                <a:tab pos="747713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The </a:t>
            </a:r>
            <a:r>
              <a:rPr lang="en-US" sz="2000" u="sng" dirty="0" smtClean="0"/>
              <a:t>bonds</a:t>
            </a:r>
            <a:r>
              <a:rPr lang="en-US" sz="2000" dirty="0" smtClean="0"/>
              <a:t> that hold matter together contain energy</a:t>
            </a:r>
          </a:p>
        </p:txBody>
      </p:sp>
    </p:spTree>
    <p:extLst>
      <p:ext uri="{BB962C8B-B14F-4D97-AF65-F5344CB8AC3E}">
        <p14:creationId xmlns:p14="http://schemas.microsoft.com/office/powerpoint/2010/main" val="40106923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Textured">
  <a:themeElements>
    <a:clrScheme name="Textured 1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Texture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0" charset="0"/>
            <a:ea typeface="ＭＳ Ｐゴシック" pitchFamily="-110" charset="-128"/>
            <a:cs typeface="ＭＳ Ｐゴシック" pitchFamily="-11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0" charset="0"/>
            <a:ea typeface="ＭＳ Ｐゴシック" pitchFamily="-110" charset="-128"/>
            <a:cs typeface="ＭＳ Ｐゴシック" pitchFamily="-110" charset="-128"/>
          </a:defRPr>
        </a:defPPr>
      </a:lstStyle>
    </a:lnDef>
  </a:objectDefaults>
  <a:extraClrSchemeLst>
    <a:extraClrScheme>
      <a:clrScheme name="Textured 1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2">
        <a:dk1>
          <a:srgbClr val="003300"/>
        </a:dk1>
        <a:lt1>
          <a:srgbClr val="FFFFFF"/>
        </a:lt1>
        <a:dk2>
          <a:srgbClr val="2B5481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ACB3C1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3">
        <a:dk1>
          <a:srgbClr val="4E4E74"/>
        </a:dk1>
        <a:lt1>
          <a:srgbClr val="FFFFFF"/>
        </a:lt1>
        <a:dk2>
          <a:srgbClr val="2B5481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ACB3C1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4">
        <a:dk1>
          <a:srgbClr val="080808"/>
        </a:dk1>
        <a:lt1>
          <a:srgbClr val="FFFFFF"/>
        </a:lt1>
        <a:dk2>
          <a:srgbClr val="2B5481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ACB3C1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622</TotalTime>
  <Words>138</Words>
  <Application>Microsoft Macintosh PowerPoint</Application>
  <PresentationFormat>On-screen Show (4:3)</PresentationFormat>
  <Paragraphs>132</Paragraphs>
  <Slides>14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Textured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Scott Thomas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Scott Thomas</cp:lastModifiedBy>
  <cp:revision>33</cp:revision>
  <dcterms:created xsi:type="dcterms:W3CDTF">2011-08-17T22:39:59Z</dcterms:created>
  <dcterms:modified xsi:type="dcterms:W3CDTF">2013-09-16T03:29:41Z</dcterms:modified>
</cp:coreProperties>
</file>